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</p:sldIdLst>
  <p:sldSz cx="6858000" cy="9906000" type="A4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E6FB747-EC08-43CC-9F78-F0BFEA904E80}">
          <p14:sldIdLst/>
        </p14:section>
        <p14:section name="Раздел без заголовка" id="{619EC3F1-9E30-43C4-8B22-86C17E366F8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удент" initials="С" lastIdx="1" clrIdx="0">
    <p:extLst>
      <p:ext uri="{19B8F6BF-5375-455C-9EA6-DF929625EA0E}">
        <p15:presenceInfo xmlns:p15="http://schemas.microsoft.com/office/powerpoint/2012/main" userId="Студен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6404" autoAdjust="0"/>
  </p:normalViewPr>
  <p:slideViewPr>
    <p:cSldViewPr snapToGrid="0">
      <p:cViewPr varScale="1">
        <p:scale>
          <a:sx n="76" d="100"/>
          <a:sy n="76" d="100"/>
        </p:scale>
        <p:origin x="303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FEEA33-B245-40BB-BCE7-4CE2EF3ED0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2A9C4-9FEC-4F89-A0E0-29D26BA5A69C}">
      <dgm:prSet/>
      <dgm:spPr>
        <a:ln>
          <a:noFill/>
        </a:ln>
      </dgm:spPr>
      <dgm:t>
        <a:bodyPr/>
        <a:lstStyle/>
        <a:p>
          <a:pPr rtl="0"/>
          <a:r>
            <a:rPr lang="ru-RU" b="1" dirty="0" smtClean="0">
              <a:latin typeface="Gotham Light" pitchFamily="50" charset="0"/>
              <a:cs typeface="Gotham Light" pitchFamily="50" charset="0"/>
            </a:rPr>
            <a:t>с 2021 года – </a:t>
          </a:r>
          <a:endParaRPr lang="en-US" b="1" dirty="0" smtClean="0">
            <a:latin typeface="Gotham Light" pitchFamily="50" charset="0"/>
            <a:cs typeface="Gotham Light" pitchFamily="50" charset="0"/>
          </a:endParaRPr>
        </a:p>
        <a:p>
          <a:pPr rtl="0"/>
          <a:r>
            <a:rPr lang="ru-RU" b="1" dirty="0" smtClean="0">
              <a:latin typeface="Gotham Light" pitchFamily="50" charset="0"/>
              <a:cs typeface="Gotham Light" pitchFamily="50" charset="0"/>
            </a:rPr>
            <a:t>по  наст. время</a:t>
          </a:r>
          <a:endParaRPr lang="ru-RU" dirty="0">
            <a:latin typeface="Gotham Light" pitchFamily="50" charset="0"/>
            <a:cs typeface="Gotham Light" pitchFamily="50" charset="0"/>
          </a:endParaRPr>
        </a:p>
      </dgm:t>
    </dgm:pt>
    <dgm:pt modelId="{2836C6B2-0504-48FD-93DD-6AC1E92883C4}" type="parTrans" cxnId="{078BEB76-66EA-486D-AD58-FD3C8417D3FA}">
      <dgm:prSet/>
      <dgm:spPr/>
      <dgm:t>
        <a:bodyPr/>
        <a:lstStyle/>
        <a:p>
          <a:endParaRPr lang="ru-RU"/>
        </a:p>
      </dgm:t>
    </dgm:pt>
    <dgm:pt modelId="{DD122C36-754B-4E09-83B5-3FC8381059E8}" type="sibTrans" cxnId="{078BEB76-66EA-486D-AD58-FD3C8417D3FA}">
      <dgm:prSet/>
      <dgm:spPr/>
      <dgm:t>
        <a:bodyPr/>
        <a:lstStyle/>
        <a:p>
          <a:endParaRPr lang="ru-RU"/>
        </a:p>
      </dgm:t>
    </dgm:pt>
    <dgm:pt modelId="{60A5A411-A1AF-4985-8CB9-166D9239B98E}" type="pres">
      <dgm:prSet presAssocID="{31FEEA33-B245-40BB-BCE7-4CE2EF3ED0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FA87CA-5BDC-433F-AF07-EB6889D59754}" type="pres">
      <dgm:prSet presAssocID="{8282A9C4-9FEC-4F89-A0E0-29D26BA5A6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C6652-D00F-41B1-9DF2-A0707625850A}" type="presOf" srcId="{31FEEA33-B245-40BB-BCE7-4CE2EF3ED06C}" destId="{60A5A411-A1AF-4985-8CB9-166D9239B98E}" srcOrd="0" destOrd="0" presId="urn:microsoft.com/office/officeart/2005/8/layout/vList2"/>
    <dgm:cxn modelId="{F60AE672-2476-46A0-8C38-58A2546998AF}" type="presOf" srcId="{8282A9C4-9FEC-4F89-A0E0-29D26BA5A69C}" destId="{F9FA87CA-5BDC-433F-AF07-EB6889D59754}" srcOrd="0" destOrd="0" presId="urn:microsoft.com/office/officeart/2005/8/layout/vList2"/>
    <dgm:cxn modelId="{078BEB76-66EA-486D-AD58-FD3C8417D3FA}" srcId="{31FEEA33-B245-40BB-BCE7-4CE2EF3ED06C}" destId="{8282A9C4-9FEC-4F89-A0E0-29D26BA5A69C}" srcOrd="0" destOrd="0" parTransId="{2836C6B2-0504-48FD-93DD-6AC1E92883C4}" sibTransId="{DD122C36-754B-4E09-83B5-3FC8381059E8}"/>
    <dgm:cxn modelId="{9DDC2081-180B-4904-A92D-0788876CAFF9}" type="presParOf" srcId="{60A5A411-A1AF-4985-8CB9-166D9239B98E}" destId="{F9FA87CA-5BDC-433F-AF07-EB6889D597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04F8F-050F-4BBF-BA16-FA36A7FE76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A113EC-6CF8-4C6F-BDF8-A6297EFAC345}">
      <dgm:prSet custT="1"/>
      <dgm:spPr>
        <a:ln>
          <a:noFill/>
        </a:ln>
      </dgm:spPr>
      <dgm:t>
        <a:bodyPr/>
        <a:lstStyle/>
        <a:p>
          <a:pPr rtl="0"/>
          <a:r>
            <a:rPr lang="ru-RU" sz="1050" b="1" dirty="0" smtClean="0">
              <a:latin typeface="Gotham Light" pitchFamily="50" charset="0"/>
              <a:cs typeface="Gotham Light" pitchFamily="50" charset="0"/>
            </a:rPr>
            <a:t>С 2019 г. – 2023 г</a:t>
          </a:r>
          <a:r>
            <a:rPr lang="ru-RU" sz="1050" dirty="0" smtClean="0">
              <a:latin typeface="Gotham Light" pitchFamily="50" charset="0"/>
              <a:cs typeface="Gotham Light" pitchFamily="50" charset="0"/>
            </a:rPr>
            <a:t>.</a:t>
          </a:r>
          <a:endParaRPr lang="ru-RU" sz="1050" dirty="0">
            <a:latin typeface="Gotham Light" pitchFamily="50" charset="0"/>
            <a:cs typeface="Gotham Light" pitchFamily="50" charset="0"/>
          </a:endParaRPr>
        </a:p>
      </dgm:t>
    </dgm:pt>
    <dgm:pt modelId="{E9822F55-47CA-4E28-B371-655971603EFD}" type="parTrans" cxnId="{3F90C63E-B7D0-4901-AC7B-5B704DA6CEB2}">
      <dgm:prSet/>
      <dgm:spPr/>
      <dgm:t>
        <a:bodyPr/>
        <a:lstStyle/>
        <a:p>
          <a:endParaRPr lang="ru-RU"/>
        </a:p>
      </dgm:t>
    </dgm:pt>
    <dgm:pt modelId="{CB9DFBB0-57E3-4A6A-A351-601E0AF589C7}" type="sibTrans" cxnId="{3F90C63E-B7D0-4901-AC7B-5B704DA6CEB2}">
      <dgm:prSet/>
      <dgm:spPr/>
      <dgm:t>
        <a:bodyPr/>
        <a:lstStyle/>
        <a:p>
          <a:endParaRPr lang="ru-RU"/>
        </a:p>
      </dgm:t>
    </dgm:pt>
    <dgm:pt modelId="{16D43485-C197-4C67-8F6E-0B3EFE7E5DDA}" type="pres">
      <dgm:prSet presAssocID="{56404F8F-050F-4BBF-BA16-FA36A7FE76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9127AA-13DC-4EC5-92E5-C1DF6A2213A8}" type="pres">
      <dgm:prSet presAssocID="{65A113EC-6CF8-4C6F-BDF8-A6297EFAC3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60B96F-54CE-4523-A288-00FEE3193EC9}" type="presOf" srcId="{65A113EC-6CF8-4C6F-BDF8-A6297EFAC345}" destId="{769127AA-13DC-4EC5-92E5-C1DF6A2213A8}" srcOrd="0" destOrd="0" presId="urn:microsoft.com/office/officeart/2005/8/layout/vList2"/>
    <dgm:cxn modelId="{3F90C63E-B7D0-4901-AC7B-5B704DA6CEB2}" srcId="{56404F8F-050F-4BBF-BA16-FA36A7FE76C1}" destId="{65A113EC-6CF8-4C6F-BDF8-A6297EFAC345}" srcOrd="0" destOrd="0" parTransId="{E9822F55-47CA-4E28-B371-655971603EFD}" sibTransId="{CB9DFBB0-57E3-4A6A-A351-601E0AF589C7}"/>
    <dgm:cxn modelId="{37092A01-98EB-4A69-B344-0C88B8380061}" type="presOf" srcId="{56404F8F-050F-4BBF-BA16-FA36A7FE76C1}" destId="{16D43485-C197-4C67-8F6E-0B3EFE7E5DDA}" srcOrd="0" destOrd="0" presId="urn:microsoft.com/office/officeart/2005/8/layout/vList2"/>
    <dgm:cxn modelId="{EFCD59DB-D1EC-4DC8-B436-0927C0725561}" type="presParOf" srcId="{16D43485-C197-4C67-8F6E-0B3EFE7E5DDA}" destId="{769127AA-13DC-4EC5-92E5-C1DF6A2213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A297F6-0754-4269-9499-A050D40973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E36546-FF44-413D-9260-515951550119}">
      <dgm:prSet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rtl="0"/>
          <a:r>
            <a:rPr lang="ru-RU" dirty="0" smtClean="0"/>
            <a:t>    </a:t>
          </a:r>
          <a:r>
            <a:rPr lang="ru-RU" dirty="0" smtClean="0">
              <a:latin typeface="Gotham Light" pitchFamily="50" charset="0"/>
              <a:cs typeface="Gotham Light" pitchFamily="50" charset="0"/>
            </a:rPr>
            <a:t>Контакты</a:t>
          </a:r>
          <a:endParaRPr lang="ru-RU" dirty="0">
            <a:latin typeface="Gotham Light" pitchFamily="50" charset="0"/>
            <a:cs typeface="Gotham Light" pitchFamily="50" charset="0"/>
          </a:endParaRPr>
        </a:p>
      </dgm:t>
    </dgm:pt>
    <dgm:pt modelId="{D0A4991A-C176-4759-9C41-7F97303017FA}" type="parTrans" cxnId="{8FFB7E7A-976B-4235-9104-949280FA6C24}">
      <dgm:prSet/>
      <dgm:spPr/>
      <dgm:t>
        <a:bodyPr/>
        <a:lstStyle/>
        <a:p>
          <a:endParaRPr lang="ru-RU"/>
        </a:p>
      </dgm:t>
    </dgm:pt>
    <dgm:pt modelId="{A9D69DED-B197-4B56-9220-59BFBE01287B}" type="sibTrans" cxnId="{8FFB7E7A-976B-4235-9104-949280FA6C24}">
      <dgm:prSet/>
      <dgm:spPr/>
      <dgm:t>
        <a:bodyPr/>
        <a:lstStyle/>
        <a:p>
          <a:endParaRPr lang="ru-RU"/>
        </a:p>
      </dgm:t>
    </dgm:pt>
    <dgm:pt modelId="{E036528A-CB5F-4F59-BE15-7598B1454F95}" type="pres">
      <dgm:prSet presAssocID="{0AA297F6-0754-4269-9499-A050D40973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DE1C1A-6C79-4A24-8E35-7C5016EB4B03}" type="pres">
      <dgm:prSet presAssocID="{90E36546-FF44-413D-9260-515951550119}" presName="parentText" presStyleLbl="node1" presStyleIdx="0" presStyleCnt="1" custLinFactNeighborX="-3875" custLinFactNeighborY="-113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9BC951-C437-4FA4-8FC4-AC86E4C252AC}" type="presOf" srcId="{90E36546-FF44-413D-9260-515951550119}" destId="{5DDE1C1A-6C79-4A24-8E35-7C5016EB4B03}" srcOrd="0" destOrd="0" presId="urn:microsoft.com/office/officeart/2005/8/layout/vList2"/>
    <dgm:cxn modelId="{F5220331-3333-47C8-854A-39ED04718D24}" type="presOf" srcId="{0AA297F6-0754-4269-9499-A050D40973AA}" destId="{E036528A-CB5F-4F59-BE15-7598B1454F95}" srcOrd="0" destOrd="0" presId="urn:microsoft.com/office/officeart/2005/8/layout/vList2"/>
    <dgm:cxn modelId="{8FFB7E7A-976B-4235-9104-949280FA6C24}" srcId="{0AA297F6-0754-4269-9499-A050D40973AA}" destId="{90E36546-FF44-413D-9260-515951550119}" srcOrd="0" destOrd="0" parTransId="{D0A4991A-C176-4759-9C41-7F97303017FA}" sibTransId="{A9D69DED-B197-4B56-9220-59BFBE01287B}"/>
    <dgm:cxn modelId="{D36BBD0D-15AA-49F1-876E-A3443A664255}" type="presParOf" srcId="{E036528A-CB5F-4F59-BE15-7598B1454F95}" destId="{5DDE1C1A-6C79-4A24-8E35-7C5016EB4B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7FAA03-75E9-4390-9841-039608206F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7E4E5D-F91D-4D81-9460-E8011817C331}">
      <dgm:prSet/>
      <dgm:spPr>
        <a:ln>
          <a:noFill/>
        </a:ln>
      </dgm:spPr>
      <dgm:t>
        <a:bodyPr/>
        <a:lstStyle/>
        <a:p>
          <a:pPr rtl="0"/>
          <a:r>
            <a:rPr lang="ru-RU" b="1" dirty="0" smtClean="0">
              <a:latin typeface="Gotham Light" pitchFamily="50" charset="0"/>
              <a:cs typeface="Gotham Light" pitchFamily="50" charset="0"/>
            </a:rPr>
            <a:t>ПОРТФОЛИО</a:t>
          </a:r>
          <a:endParaRPr lang="ru-RU" dirty="0">
            <a:latin typeface="Gotham Light" pitchFamily="50" charset="0"/>
            <a:cs typeface="Gotham Light" pitchFamily="50" charset="0"/>
          </a:endParaRPr>
        </a:p>
      </dgm:t>
    </dgm:pt>
    <dgm:pt modelId="{54CD1E3B-789C-468E-80B3-653FC60163FB}" type="parTrans" cxnId="{E3B04DDF-133B-47DC-9113-6E95B277F69C}">
      <dgm:prSet/>
      <dgm:spPr/>
      <dgm:t>
        <a:bodyPr/>
        <a:lstStyle/>
        <a:p>
          <a:endParaRPr lang="ru-RU"/>
        </a:p>
      </dgm:t>
    </dgm:pt>
    <dgm:pt modelId="{C6763A07-13C7-4A32-96B3-B57A272BA063}" type="sibTrans" cxnId="{E3B04DDF-133B-47DC-9113-6E95B277F69C}">
      <dgm:prSet/>
      <dgm:spPr/>
      <dgm:t>
        <a:bodyPr/>
        <a:lstStyle/>
        <a:p>
          <a:endParaRPr lang="ru-RU"/>
        </a:p>
      </dgm:t>
    </dgm:pt>
    <dgm:pt modelId="{90CD14EB-05AF-4035-930D-DA6054C4C93D}" type="pres">
      <dgm:prSet presAssocID="{357FAA03-75E9-4390-9841-039608206F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8D8D99-F079-4D5A-AA8F-5416D12BB6CB}" type="pres">
      <dgm:prSet presAssocID="{6D7E4E5D-F91D-4D81-9460-E8011817C331}" presName="parentText" presStyleLbl="node1" presStyleIdx="0" presStyleCnt="1" custLinFactNeighborX="-14223" custLinFactNeighborY="-39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7B0904-7196-4BFF-99F2-23D9EEE26B2B}" type="presOf" srcId="{6D7E4E5D-F91D-4D81-9460-E8011817C331}" destId="{728D8D99-F079-4D5A-AA8F-5416D12BB6CB}" srcOrd="0" destOrd="0" presId="urn:microsoft.com/office/officeart/2005/8/layout/vList2"/>
    <dgm:cxn modelId="{E3B04DDF-133B-47DC-9113-6E95B277F69C}" srcId="{357FAA03-75E9-4390-9841-039608206F83}" destId="{6D7E4E5D-F91D-4D81-9460-E8011817C331}" srcOrd="0" destOrd="0" parTransId="{54CD1E3B-789C-468E-80B3-653FC60163FB}" sibTransId="{C6763A07-13C7-4A32-96B3-B57A272BA063}"/>
    <dgm:cxn modelId="{E2DC2438-0B1C-4F2B-B6EA-45C08D456837}" type="presOf" srcId="{357FAA03-75E9-4390-9841-039608206F83}" destId="{90CD14EB-05AF-4035-930D-DA6054C4C93D}" srcOrd="0" destOrd="0" presId="urn:microsoft.com/office/officeart/2005/8/layout/vList2"/>
    <dgm:cxn modelId="{79E3D2D5-35B4-4B63-982E-3F3903D8C5BF}" type="presParOf" srcId="{90CD14EB-05AF-4035-930D-DA6054C4C93D}" destId="{728D8D99-F079-4D5A-AA8F-5416D12BB6CB}" srcOrd="0" destOrd="0" presId="urn:microsoft.com/office/officeart/2005/8/layout/vList2"/>
  </dgm:cxnLst>
  <dgm:bg>
    <a:solidFill>
      <a:schemeClr val="accent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A87CA-5BDC-433F-AF07-EB6889D59754}">
      <dsp:nvSpPr>
        <dsp:cNvPr id="0" name=""/>
        <dsp:cNvSpPr/>
      </dsp:nvSpPr>
      <dsp:spPr>
        <a:xfrm>
          <a:off x="0" y="17268"/>
          <a:ext cx="1212700" cy="358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Gotham Light" pitchFamily="50" charset="0"/>
              <a:cs typeface="Gotham Light" pitchFamily="50" charset="0"/>
            </a:rPr>
            <a:t>с 2021 года – </a:t>
          </a:r>
          <a:endParaRPr lang="en-US" sz="900" b="1" kern="1200" dirty="0" smtClean="0">
            <a:latin typeface="Gotham Light" pitchFamily="50" charset="0"/>
            <a:cs typeface="Gotham Light" pitchFamily="50" charset="0"/>
          </a:endParaRPr>
        </a:p>
        <a:p>
          <a:pPr lvl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Gotham Light" pitchFamily="50" charset="0"/>
              <a:cs typeface="Gotham Light" pitchFamily="50" charset="0"/>
            </a:rPr>
            <a:t>по  наст. время</a:t>
          </a:r>
          <a:endParaRPr lang="ru-RU" sz="900" kern="1200" dirty="0">
            <a:latin typeface="Gotham Light" pitchFamily="50" charset="0"/>
            <a:cs typeface="Gotham Light" pitchFamily="50" charset="0"/>
          </a:endParaRPr>
        </a:p>
      </dsp:txBody>
      <dsp:txXfrm>
        <a:off x="17477" y="34745"/>
        <a:ext cx="1177746" cy="323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127AA-13DC-4EC5-92E5-C1DF6A2213A8}">
      <dsp:nvSpPr>
        <dsp:cNvPr id="0" name=""/>
        <dsp:cNvSpPr/>
      </dsp:nvSpPr>
      <dsp:spPr>
        <a:xfrm>
          <a:off x="0" y="132"/>
          <a:ext cx="1396888" cy="350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Gotham Light" pitchFamily="50" charset="0"/>
              <a:cs typeface="Gotham Light" pitchFamily="50" charset="0"/>
            </a:rPr>
            <a:t>С 2019 г. – 2023 г</a:t>
          </a:r>
          <a:r>
            <a:rPr lang="ru-RU" sz="1050" kern="1200" dirty="0" smtClean="0">
              <a:latin typeface="Gotham Light" pitchFamily="50" charset="0"/>
              <a:cs typeface="Gotham Light" pitchFamily="50" charset="0"/>
            </a:rPr>
            <a:t>.</a:t>
          </a:r>
          <a:endParaRPr lang="ru-RU" sz="1050" kern="1200" dirty="0">
            <a:latin typeface="Gotham Light" pitchFamily="50" charset="0"/>
            <a:cs typeface="Gotham Light" pitchFamily="50" charset="0"/>
          </a:endParaRPr>
        </a:p>
      </dsp:txBody>
      <dsp:txXfrm>
        <a:off x="17100" y="17232"/>
        <a:ext cx="1362688" cy="316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E1C1A-6C79-4A24-8E35-7C5016EB4B03}">
      <dsp:nvSpPr>
        <dsp:cNvPr id="0" name=""/>
        <dsp:cNvSpPr/>
      </dsp:nvSpPr>
      <dsp:spPr>
        <a:xfrm>
          <a:off x="0" y="0"/>
          <a:ext cx="1271416" cy="31941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300" kern="1200" dirty="0" smtClean="0">
              <a:latin typeface="Gotham Light" pitchFamily="50" charset="0"/>
              <a:cs typeface="Gotham Light" pitchFamily="50" charset="0"/>
            </a:rPr>
            <a:t>Контакты</a:t>
          </a:r>
          <a:endParaRPr lang="ru-RU" sz="1300" kern="1200" dirty="0">
            <a:latin typeface="Gotham Light" pitchFamily="50" charset="0"/>
            <a:cs typeface="Gotham Light" pitchFamily="50" charset="0"/>
          </a:endParaRPr>
        </a:p>
      </dsp:txBody>
      <dsp:txXfrm>
        <a:off x="15592" y="15592"/>
        <a:ext cx="1240232" cy="2882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D8D99-F079-4D5A-AA8F-5416D12BB6CB}">
      <dsp:nvSpPr>
        <dsp:cNvPr id="0" name=""/>
        <dsp:cNvSpPr/>
      </dsp:nvSpPr>
      <dsp:spPr>
        <a:xfrm>
          <a:off x="0" y="65751"/>
          <a:ext cx="1267784" cy="303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Gotham Light" pitchFamily="50" charset="0"/>
              <a:cs typeface="Gotham Light" pitchFamily="50" charset="0"/>
            </a:rPr>
            <a:t>ПОРТФОЛИО</a:t>
          </a:r>
          <a:endParaRPr lang="ru-RU" sz="1400" kern="1200" dirty="0">
            <a:latin typeface="Gotham Light" pitchFamily="50" charset="0"/>
            <a:cs typeface="Gotham Light" pitchFamily="50" charset="0"/>
          </a:endParaRPr>
        </a:p>
      </dsp:txBody>
      <dsp:txXfrm>
        <a:off x="14793" y="80544"/>
        <a:ext cx="1238198" cy="273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73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16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6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0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60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41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2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77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4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ECF6-8159-40B1-851D-7E3C06B2C6A1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AFB5-E02F-48B8-A687-181279556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26" Type="http://schemas.microsoft.com/office/2007/relationships/diagramDrawing" Target="../diagrams/drawing4.xml"/><Relationship Id="rId3" Type="http://schemas.openxmlformats.org/officeDocument/2006/relationships/image" Target="../media/image2.png"/><Relationship Id="rId21" Type="http://schemas.microsoft.com/office/2007/relationships/diagramDrawing" Target="../diagrams/drawing3.xml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5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24" Type="http://schemas.openxmlformats.org/officeDocument/2006/relationships/diagramQuickStyle" Target="../diagrams/quickStyle4.xml"/><Relationship Id="rId5" Type="http://schemas.openxmlformats.org/officeDocument/2006/relationships/image" Target="../media/image4.jpeg"/><Relationship Id="rId15" Type="http://schemas.openxmlformats.org/officeDocument/2006/relationships/diagramColors" Target="../diagrams/colors2.xml"/><Relationship Id="rId23" Type="http://schemas.openxmlformats.org/officeDocument/2006/relationships/diagramLayout" Target="../diagrams/layout4.xml"/><Relationship Id="rId10" Type="http://schemas.openxmlformats.org/officeDocument/2006/relationships/diagramColors" Target="../diagrams/colors1.xml"/><Relationship Id="rId19" Type="http://schemas.openxmlformats.org/officeDocument/2006/relationships/diagramQuickStyle" Target="../diagrams/quickStyle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Relationship Id="rId22" Type="http://schemas.openxmlformats.org/officeDocument/2006/relationships/diagramData" Target="../diagrams/data4.xml"/><Relationship Id="rId27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1061"/>
            <a:ext cx="6858001" cy="2050027"/>
          </a:xfrm>
          <a:custGeom>
            <a:avLst/>
            <a:gdLst>
              <a:gd name="connsiteX0" fmla="*/ 0 w 6549081"/>
              <a:gd name="connsiteY0" fmla="*/ 0 h 1075038"/>
              <a:gd name="connsiteX1" fmla="*/ 6549081 w 6549081"/>
              <a:gd name="connsiteY1" fmla="*/ 0 h 1075038"/>
              <a:gd name="connsiteX2" fmla="*/ 6549081 w 6549081"/>
              <a:gd name="connsiteY2" fmla="*/ 1075038 h 1075038"/>
              <a:gd name="connsiteX3" fmla="*/ 0 w 6549081"/>
              <a:gd name="connsiteY3" fmla="*/ 1075038 h 1075038"/>
              <a:gd name="connsiteX4" fmla="*/ 0 w 6549081"/>
              <a:gd name="connsiteY4" fmla="*/ 0 h 1075038"/>
              <a:gd name="connsiteX0" fmla="*/ 0 w 6573794"/>
              <a:gd name="connsiteY0" fmla="*/ 0 h 1075038"/>
              <a:gd name="connsiteX1" fmla="*/ 6549081 w 6573794"/>
              <a:gd name="connsiteY1" fmla="*/ 0 h 1075038"/>
              <a:gd name="connsiteX2" fmla="*/ 6573794 w 6573794"/>
              <a:gd name="connsiteY2" fmla="*/ 61784 h 1075038"/>
              <a:gd name="connsiteX3" fmla="*/ 0 w 6573794"/>
              <a:gd name="connsiteY3" fmla="*/ 1075038 h 1075038"/>
              <a:gd name="connsiteX4" fmla="*/ 0 w 6573794"/>
              <a:gd name="connsiteY4" fmla="*/ 0 h 107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3794" h="1075038">
                <a:moveTo>
                  <a:pt x="0" y="0"/>
                </a:moveTo>
                <a:lnTo>
                  <a:pt x="6549081" y="0"/>
                </a:lnTo>
                <a:lnTo>
                  <a:pt x="6573794" y="61784"/>
                </a:lnTo>
                <a:lnTo>
                  <a:pt x="0" y="107503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5306526" y="-388953"/>
            <a:ext cx="1162523" cy="1940426"/>
          </a:xfrm>
          <a:custGeom>
            <a:avLst/>
            <a:gdLst>
              <a:gd name="connsiteX0" fmla="*/ 0 w 1581665"/>
              <a:gd name="connsiteY0" fmla="*/ 1668162 h 1668162"/>
              <a:gd name="connsiteX1" fmla="*/ 790833 w 1581665"/>
              <a:gd name="connsiteY1" fmla="*/ 0 h 1668162"/>
              <a:gd name="connsiteX2" fmla="*/ 1581665 w 1581665"/>
              <a:gd name="connsiteY2" fmla="*/ 1668162 h 1668162"/>
              <a:gd name="connsiteX3" fmla="*/ 0 w 1581665"/>
              <a:gd name="connsiteY3" fmla="*/ 1668162 h 1668162"/>
              <a:gd name="connsiteX0" fmla="*/ 0 w 1581665"/>
              <a:gd name="connsiteY0" fmla="*/ 3089190 h 3089190"/>
              <a:gd name="connsiteX1" fmla="*/ 1025612 w 1581665"/>
              <a:gd name="connsiteY1" fmla="*/ 0 h 3089190"/>
              <a:gd name="connsiteX2" fmla="*/ 1581665 w 1581665"/>
              <a:gd name="connsiteY2" fmla="*/ 3089190 h 3089190"/>
              <a:gd name="connsiteX3" fmla="*/ 0 w 1581665"/>
              <a:gd name="connsiteY3" fmla="*/ 3089190 h 3089190"/>
              <a:gd name="connsiteX0" fmla="*/ 0 w 1581665"/>
              <a:gd name="connsiteY0" fmla="*/ 2333809 h 2333809"/>
              <a:gd name="connsiteX1" fmla="*/ 804887 w 1581665"/>
              <a:gd name="connsiteY1" fmla="*/ 0 h 2333809"/>
              <a:gd name="connsiteX2" fmla="*/ 1581665 w 1581665"/>
              <a:gd name="connsiteY2" fmla="*/ 2333809 h 2333809"/>
              <a:gd name="connsiteX3" fmla="*/ 0 w 1581665"/>
              <a:gd name="connsiteY3" fmla="*/ 2333809 h 2333809"/>
              <a:gd name="connsiteX0" fmla="*/ 0 w 1581665"/>
              <a:gd name="connsiteY0" fmla="*/ 2141261 h 2141261"/>
              <a:gd name="connsiteX1" fmla="*/ 724624 w 1581665"/>
              <a:gd name="connsiteY1" fmla="*/ 0 h 2141261"/>
              <a:gd name="connsiteX2" fmla="*/ 1581665 w 1581665"/>
              <a:gd name="connsiteY2" fmla="*/ 2141261 h 2141261"/>
              <a:gd name="connsiteX3" fmla="*/ 0 w 1581665"/>
              <a:gd name="connsiteY3" fmla="*/ 2141261 h 2141261"/>
              <a:gd name="connsiteX0" fmla="*/ 0 w 1581665"/>
              <a:gd name="connsiteY0" fmla="*/ 2074610 h 2074610"/>
              <a:gd name="connsiteX1" fmla="*/ 694524 w 1581665"/>
              <a:gd name="connsiteY1" fmla="*/ 0 h 2074610"/>
              <a:gd name="connsiteX2" fmla="*/ 1581665 w 1581665"/>
              <a:gd name="connsiteY2" fmla="*/ 2074610 h 2074610"/>
              <a:gd name="connsiteX3" fmla="*/ 0 w 1581665"/>
              <a:gd name="connsiteY3" fmla="*/ 2074610 h 2074610"/>
              <a:gd name="connsiteX0" fmla="*/ 0 w 1581665"/>
              <a:gd name="connsiteY0" fmla="*/ 1993148 h 1993148"/>
              <a:gd name="connsiteX1" fmla="*/ 694524 w 1581665"/>
              <a:gd name="connsiteY1" fmla="*/ 0 h 1993148"/>
              <a:gd name="connsiteX2" fmla="*/ 1581665 w 1581665"/>
              <a:gd name="connsiteY2" fmla="*/ 1993148 h 1993148"/>
              <a:gd name="connsiteX3" fmla="*/ 0 w 1581665"/>
              <a:gd name="connsiteY3" fmla="*/ 1993148 h 1993148"/>
              <a:gd name="connsiteX0" fmla="*/ 0 w 1581665"/>
              <a:gd name="connsiteY0" fmla="*/ 1948714 h 1948714"/>
              <a:gd name="connsiteX1" fmla="*/ 684492 w 1581665"/>
              <a:gd name="connsiteY1" fmla="*/ 0 h 1948714"/>
              <a:gd name="connsiteX2" fmla="*/ 1581665 w 1581665"/>
              <a:gd name="connsiteY2" fmla="*/ 1948714 h 1948714"/>
              <a:gd name="connsiteX3" fmla="*/ 0 w 1581665"/>
              <a:gd name="connsiteY3" fmla="*/ 1948714 h 194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665" h="1948714">
                <a:moveTo>
                  <a:pt x="0" y="1948714"/>
                </a:moveTo>
                <a:lnTo>
                  <a:pt x="684492" y="0"/>
                </a:lnTo>
                <a:lnTo>
                  <a:pt x="1581665" y="1948714"/>
                </a:lnTo>
                <a:lnTo>
                  <a:pt x="0" y="194871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0496" y="-45462"/>
            <a:ext cx="1511549" cy="100055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26" t="9296" r="585" b="28330"/>
          <a:stretch/>
        </p:blipFill>
        <p:spPr>
          <a:xfrm>
            <a:off x="472458" y="159772"/>
            <a:ext cx="1154316" cy="1142999"/>
          </a:xfrm>
          <a:custGeom>
            <a:avLst/>
            <a:gdLst>
              <a:gd name="connsiteX0" fmla="*/ 577158 w 1154316"/>
              <a:gd name="connsiteY0" fmla="*/ 0 h 1142999"/>
              <a:gd name="connsiteX1" fmla="*/ 1154316 w 1154316"/>
              <a:gd name="connsiteY1" fmla="*/ 571500 h 1142999"/>
              <a:gd name="connsiteX2" fmla="*/ 693476 w 1154316"/>
              <a:gd name="connsiteY2" fmla="*/ 1131389 h 1142999"/>
              <a:gd name="connsiteX3" fmla="*/ 577168 w 1154316"/>
              <a:gd name="connsiteY3" fmla="*/ 1142999 h 1142999"/>
              <a:gd name="connsiteX4" fmla="*/ 577148 w 1154316"/>
              <a:gd name="connsiteY4" fmla="*/ 1142999 h 1142999"/>
              <a:gd name="connsiteX5" fmla="*/ 460840 w 1154316"/>
              <a:gd name="connsiteY5" fmla="*/ 1131389 h 1142999"/>
              <a:gd name="connsiteX6" fmla="*/ 0 w 1154316"/>
              <a:gd name="connsiteY6" fmla="*/ 571500 h 1142999"/>
              <a:gd name="connsiteX7" fmla="*/ 577158 w 1154316"/>
              <a:gd name="connsiteY7" fmla="*/ 0 h 114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4316" h="1142999">
                <a:moveTo>
                  <a:pt x="577158" y="0"/>
                </a:moveTo>
                <a:cubicBezTo>
                  <a:pt x="895914" y="0"/>
                  <a:pt x="1154316" y="255869"/>
                  <a:pt x="1154316" y="571500"/>
                </a:cubicBezTo>
                <a:cubicBezTo>
                  <a:pt x="1154316" y="847677"/>
                  <a:pt x="956477" y="1078099"/>
                  <a:pt x="693476" y="1131389"/>
                </a:cubicBezTo>
                <a:lnTo>
                  <a:pt x="577168" y="1142999"/>
                </a:lnTo>
                <a:lnTo>
                  <a:pt x="577148" y="1142999"/>
                </a:lnTo>
                <a:lnTo>
                  <a:pt x="460840" y="1131389"/>
                </a:lnTo>
                <a:cubicBezTo>
                  <a:pt x="197839" y="1078099"/>
                  <a:pt x="0" y="847677"/>
                  <a:pt x="0" y="571500"/>
                </a:cubicBezTo>
                <a:cubicBezTo>
                  <a:pt x="0" y="255869"/>
                  <a:pt x="258402" y="0"/>
                  <a:pt x="577158" y="0"/>
                </a:cubicBezTo>
                <a:close/>
              </a:path>
            </a:pathLst>
          </a:custGeom>
        </p:spPr>
      </p:pic>
      <p:sp>
        <p:nvSpPr>
          <p:cNvPr id="27" name="TextBox 26"/>
          <p:cNvSpPr txBox="1"/>
          <p:nvPr/>
        </p:nvSpPr>
        <p:spPr>
          <a:xfrm>
            <a:off x="1813892" y="51301"/>
            <a:ext cx="3485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Gotham Light" pitchFamily="50" charset="0"/>
                <a:ea typeface="Malgun Gothic Semilight" panose="020B0502040204020203" pitchFamily="34" charset="-128"/>
                <a:cs typeface="Gotham Light" pitchFamily="50" charset="0"/>
              </a:rPr>
              <a:t>Падерина Мария Сергеевна, 18 лет</a:t>
            </a:r>
            <a:endParaRPr lang="ru-RU" sz="1600" b="1" dirty="0">
              <a:latin typeface="Gotham Light" pitchFamily="50" charset="0"/>
              <a:ea typeface="Malgun Gothic Semilight" panose="020B0502040204020203" pitchFamily="34" charset="-128"/>
              <a:cs typeface="Gotham Light" pitchFamily="50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2297" y="543694"/>
            <a:ext cx="24109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tham Light" pitchFamily="50" charset="0"/>
                <a:ea typeface="Malgun Gothic" panose="020B0503020000020004" pitchFamily="34" charset="-127"/>
                <a:cs typeface="Gotham Light" pitchFamily="50" charset="0"/>
              </a:rPr>
              <a:t>Дизайнер интерьера</a:t>
            </a:r>
          </a:p>
          <a:p>
            <a:r>
              <a:rPr lang="ru-RU" sz="10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tham Light" pitchFamily="50" charset="0"/>
                <a:ea typeface="Malgun Gothic" panose="020B0503020000020004" pitchFamily="34" charset="-127"/>
                <a:cs typeface="Gotham Light" pitchFamily="50" charset="0"/>
              </a:rPr>
              <a:t>Рассматриваю в том числе работу удаленно</a:t>
            </a:r>
            <a:endParaRPr lang="ru-RU" sz="1050" dirty="0">
              <a:latin typeface="Gotham Light" pitchFamily="50" charset="0"/>
              <a:ea typeface="Malgun Gothic" panose="020B0503020000020004" pitchFamily="34" charset="-127"/>
              <a:cs typeface="Gotham Light" pitchFamily="50" charset="0"/>
            </a:endParaRPr>
          </a:p>
        </p:txBody>
      </p:sp>
      <p:sp>
        <p:nvSpPr>
          <p:cNvPr id="29" name="Параллелограмм 28"/>
          <p:cNvSpPr/>
          <p:nvPr/>
        </p:nvSpPr>
        <p:spPr>
          <a:xfrm rot="20640877">
            <a:off x="-49566" y="2262451"/>
            <a:ext cx="631794" cy="24521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 rot="20558646">
            <a:off x="-50134" y="2962332"/>
            <a:ext cx="647458" cy="250723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араллелограмм 30"/>
          <p:cNvSpPr/>
          <p:nvPr/>
        </p:nvSpPr>
        <p:spPr>
          <a:xfrm rot="20637710">
            <a:off x="-46991" y="2587970"/>
            <a:ext cx="635985" cy="26423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8" t="5652" r="14791" b="4471"/>
          <a:stretch/>
        </p:blipFill>
        <p:spPr>
          <a:xfrm rot="21185003">
            <a:off x="313645" y="2264511"/>
            <a:ext cx="202072" cy="1999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3119">
            <a:off x="323954" y="2593545"/>
            <a:ext cx="201731" cy="1896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8919">
            <a:off x="329160" y="2937398"/>
            <a:ext cx="195722" cy="1957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39" name="TextBox 38"/>
          <p:cNvSpPr txBox="1"/>
          <p:nvPr/>
        </p:nvSpPr>
        <p:spPr>
          <a:xfrm>
            <a:off x="600496" y="2176306"/>
            <a:ext cx="1100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+7 982 981 00 00</a:t>
            </a:r>
            <a:endParaRPr lang="ru-RU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1866" y="2523476"/>
            <a:ext cx="13401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tham Light" pitchFamily="50" charset="0"/>
                <a:cs typeface="Gotham Light" pitchFamily="50" charset="0"/>
              </a:rPr>
              <a:t>paderina2005@mail.ru</a:t>
            </a:r>
            <a:endParaRPr lang="ru-RU" sz="800" dirty="0"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7937" y="2870856"/>
            <a:ext cx="11917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Gotham Light" pitchFamily="50" charset="0"/>
                <a:cs typeface="Gotham Light" pitchFamily="50" charset="0"/>
              </a:rPr>
              <a:t>г. </a:t>
            </a:r>
            <a:r>
              <a:rPr lang="ru-RU" sz="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otham Light" pitchFamily="50" charset="0"/>
                <a:cs typeface="Gotham Light" pitchFamily="50" charset="0"/>
              </a:rPr>
              <a:t>Тюмень</a:t>
            </a:r>
            <a:r>
              <a:rPr lang="ru-RU" sz="800" dirty="0" smtClean="0">
                <a:latin typeface="Gotham Light" pitchFamily="50" charset="0"/>
                <a:cs typeface="Gotham Light" pitchFamily="50" charset="0"/>
              </a:rPr>
              <a:t>, 1 микр.</a:t>
            </a:r>
            <a:endParaRPr lang="ru-RU" sz="800" dirty="0"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73697" y="1491554"/>
            <a:ext cx="1688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0"/>
                <a:latin typeface="Gotham Narrow Medium" pitchFamily="50" charset="0"/>
                <a:cs typeface="Gotham Narrow Medium" pitchFamily="50" charset="0"/>
              </a:rPr>
              <a:t>ОБО МНЕ</a:t>
            </a:r>
            <a:endParaRPr lang="ru-RU" sz="1400" b="1" dirty="0">
              <a:ln w="0"/>
              <a:latin typeface="Gotham Narrow Medium" pitchFamily="50" charset="0"/>
              <a:cs typeface="Gotham Narrow Medium" pitchFamily="50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19632" y="1741122"/>
            <a:ext cx="4239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otham ExtraLight" pitchFamily="50" charset="0"/>
                <a:cs typeface="Gotham ExtraLight" pitchFamily="50" charset="0"/>
              </a:rPr>
              <a:t>В поисках вакансии дизайнера в динамичной компании, в которой мое нестандартное мышление, творческий подход, умения, понимание красоты и чувственности, а также чрезвычайное внимание к деталям будут использованы для предоставления клиентам великолепного дизайна, соответствующего назначению</a:t>
            </a:r>
            <a:endParaRPr lang="ru-RU" sz="1000" dirty="0">
              <a:latin typeface="Gotham ExtraLight" pitchFamily="50" charset="0"/>
              <a:cs typeface="Gotham ExtraLight" pitchFamily="50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882327" y="1541039"/>
            <a:ext cx="221594" cy="21533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551" y="1564955"/>
            <a:ext cx="161146" cy="160976"/>
          </a:xfrm>
          <a:prstGeom prst="ellipse">
            <a:avLst/>
          </a:prstGeom>
        </p:spPr>
      </p:pic>
      <p:sp>
        <p:nvSpPr>
          <p:cNvPr id="48" name="Овал 47"/>
          <p:cNvSpPr/>
          <p:nvPr/>
        </p:nvSpPr>
        <p:spPr>
          <a:xfrm>
            <a:off x="1891072" y="2726214"/>
            <a:ext cx="211890" cy="214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054247" y="2680501"/>
            <a:ext cx="240886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</a:rPr>
              <a:t>Образование и опыт работы</a:t>
            </a:r>
            <a:endParaRPr lang="ru-RU" sz="1400" b="1" dirty="0">
              <a:ln w="0"/>
            </a:endParaRPr>
          </a:p>
        </p:txBody>
      </p:sp>
      <p:cxnSp>
        <p:nvCxnSpPr>
          <p:cNvPr id="53" name="Прямая соединительная линия 52"/>
          <p:cNvCxnSpPr>
            <a:stCxn id="48" idx="4"/>
          </p:cNvCxnSpPr>
          <p:nvPr/>
        </p:nvCxnSpPr>
        <p:spPr>
          <a:xfrm>
            <a:off x="1997017" y="2941045"/>
            <a:ext cx="7774" cy="26086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1954652" y="3181496"/>
            <a:ext cx="100279" cy="77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118775" y="2914982"/>
            <a:ext cx="439777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Gotham Narrow Medium" pitchFamily="50" charset="0"/>
                <a:cs typeface="Gotham Narrow Medium" pitchFamily="50" charset="0"/>
              </a:rPr>
              <a:t>Пеший курьер в Яндекс Еда (вечерняя подработка)</a:t>
            </a:r>
          </a:p>
          <a:p>
            <a:r>
              <a:rPr lang="ru-RU" sz="1100" dirty="0" smtClean="0"/>
              <a:t> </a:t>
            </a: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Обязанности: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Прием заказа для клиента</a:t>
            </a:r>
            <a:r>
              <a:rPr lang="ru-RU" sz="1000" dirty="0">
                <a:latin typeface="Gotham Light" pitchFamily="50" charset="0"/>
                <a:cs typeface="Gotham Light" pitchFamily="50" charset="0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Быстрое ориентирование по Яндекс Картам для оперативной доставки Клиенту заказа</a:t>
            </a:r>
            <a:endParaRPr lang="ru-RU" sz="1000" dirty="0">
              <a:latin typeface="Gotham Light" pitchFamily="50" charset="0"/>
              <a:cs typeface="Gotham Light" pitchFamily="50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Вежливость  с Клиентом и аккуратное отношение к заказанной им продукции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Настойчивость в общении с представителями выдачи заказов (напомнить о заказе, особенно в </a:t>
            </a:r>
            <a:r>
              <a:rPr lang="ru-RU" sz="1000" dirty="0" err="1" smtClean="0">
                <a:latin typeface="Gotham Light" pitchFamily="50" charset="0"/>
                <a:cs typeface="Gotham Light" pitchFamily="50" charset="0"/>
              </a:rPr>
              <a:t>ВкусноиТочка</a:t>
            </a: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Работа в  Яндекс Про</a:t>
            </a:r>
          </a:p>
          <a:p>
            <a:pPr marL="171450" indent="-171450">
              <a:buFontTx/>
              <a:buChar char="-"/>
            </a:pPr>
            <a:endParaRPr lang="ru-RU" sz="1000" dirty="0" smtClean="0"/>
          </a:p>
          <a:p>
            <a:pPr marL="171450" indent="-171450">
              <a:buFontTx/>
              <a:buChar char="-"/>
            </a:pPr>
            <a:endParaRPr lang="ru-RU" sz="1000" dirty="0" smtClean="0"/>
          </a:p>
        </p:txBody>
      </p:sp>
      <p:sp>
        <p:nvSpPr>
          <p:cNvPr id="59" name="Овал 58"/>
          <p:cNvSpPr/>
          <p:nvPr/>
        </p:nvSpPr>
        <p:spPr>
          <a:xfrm>
            <a:off x="1954652" y="4911305"/>
            <a:ext cx="100279" cy="92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054931" y="4568681"/>
            <a:ext cx="477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Gotham Narrow Medium" pitchFamily="50" charset="0"/>
                <a:cs typeface="Gotham Narrow Medium" pitchFamily="50" charset="0"/>
              </a:rPr>
              <a:t>ЦСП ГАПОУ ТО "Тюменский техникум индустрии питания, коммерции и сервиса</a:t>
            </a:r>
          </a:p>
        </p:txBody>
      </p:sp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1607445341"/>
              </p:ext>
            </p:extLst>
          </p:nvPr>
        </p:nvGraphicFramePr>
        <p:xfrm>
          <a:off x="759804" y="3378101"/>
          <a:ext cx="1212700" cy="392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4" name="Схема 33"/>
          <p:cNvGraphicFramePr/>
          <p:nvPr>
            <p:extLst>
              <p:ext uri="{D42A27DB-BD31-4B8C-83A1-F6EECF244321}">
                <p14:modId xmlns:p14="http://schemas.microsoft.com/office/powerpoint/2010/main" val="2140134631"/>
              </p:ext>
            </p:extLst>
          </p:nvPr>
        </p:nvGraphicFramePr>
        <p:xfrm>
          <a:off x="525500" y="4803313"/>
          <a:ext cx="1396888" cy="350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24775" y="4972646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000" dirty="0">
                <a:latin typeface="Gotham Light" pitchFamily="50" charset="0"/>
                <a:cs typeface="Gotham Light" pitchFamily="50" charset="0"/>
              </a:rPr>
              <a:t>Успешная производственная практика в данном образовательном учреждении, где проходила Очное обучение</a:t>
            </a:r>
          </a:p>
          <a:p>
            <a:pPr marL="171450" indent="-171450">
              <a:buFontTx/>
              <a:buChar char="-"/>
            </a:pPr>
            <a:r>
              <a:rPr lang="ru-RU" sz="1000" dirty="0">
                <a:latin typeface="Gotham Light" pitchFamily="50" charset="0"/>
                <a:cs typeface="Gotham Light" pitchFamily="50" charset="0"/>
              </a:rPr>
              <a:t> в </a:t>
            </a: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Индустрии Красоты и Моды</a:t>
            </a:r>
            <a:endParaRPr lang="ru-RU" sz="1000" dirty="0">
              <a:latin typeface="Gotham Light" pitchFamily="50" charset="0"/>
              <a:cs typeface="Gotham Light" pitchFamily="50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>
                <a:latin typeface="Gotham Light" pitchFamily="50" charset="0"/>
                <a:cs typeface="Gotham Light" pitchFamily="50" charset="0"/>
              </a:rPr>
              <a:t>по Специальности </a:t>
            </a:r>
            <a:r>
              <a:rPr lang="ru-RU" sz="1000" dirty="0" smtClean="0">
                <a:latin typeface="Gotham Light" pitchFamily="50" charset="0"/>
                <a:cs typeface="Gotham Light" pitchFamily="50" charset="0"/>
              </a:rPr>
              <a:t>Дизайн интерьера</a:t>
            </a:r>
            <a:endParaRPr lang="ru-RU" sz="1000" dirty="0">
              <a:latin typeface="Gotham Light" pitchFamily="50" charset="0"/>
              <a:cs typeface="Gotham Light" pitchFamily="50" charset="0"/>
            </a:endParaRPr>
          </a:p>
        </p:txBody>
      </p:sp>
      <p:graphicFrame>
        <p:nvGraphicFramePr>
          <p:cNvPr id="38" name="Схема 37"/>
          <p:cNvGraphicFramePr/>
          <p:nvPr>
            <p:extLst>
              <p:ext uri="{D42A27DB-BD31-4B8C-83A1-F6EECF244321}">
                <p14:modId xmlns:p14="http://schemas.microsoft.com/office/powerpoint/2010/main" val="1628241726"/>
              </p:ext>
            </p:extLst>
          </p:nvPr>
        </p:nvGraphicFramePr>
        <p:xfrm>
          <a:off x="371929" y="1642261"/>
          <a:ext cx="1271416" cy="337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42" name="Схема 41"/>
          <p:cNvGraphicFramePr/>
          <p:nvPr>
            <p:extLst>
              <p:ext uri="{D42A27DB-BD31-4B8C-83A1-F6EECF244321}">
                <p14:modId xmlns:p14="http://schemas.microsoft.com/office/powerpoint/2010/main" val="22822475"/>
              </p:ext>
            </p:extLst>
          </p:nvPr>
        </p:nvGraphicFramePr>
        <p:xfrm>
          <a:off x="433328" y="6152872"/>
          <a:ext cx="1267784" cy="458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02962" y="5798542"/>
            <a:ext cx="4314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Gotham Narrow Medium" pitchFamily="50" charset="0"/>
                <a:cs typeface="Gotham Narrow Medium" pitchFamily="50" charset="0"/>
              </a:rPr>
              <a:t>Специальные навыки:</a:t>
            </a:r>
          </a:p>
          <a:p>
            <a:r>
              <a:rPr lang="ru-RU" sz="1050" dirty="0" smtClean="0"/>
              <a:t>- </a:t>
            </a:r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Разработка фирменного стиля, логотипа;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- Навыки взаимодействия с клиентом (выявление потребности, 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согласование тех. Задания)</a:t>
            </a:r>
          </a:p>
          <a:p>
            <a:pPr marL="171450" indent="-171450">
              <a:buFontTx/>
              <a:buChar char="-"/>
            </a:pPr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Введение и актуализация презентационного сайта для клиента,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соц. Страницы в ВК; 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- Умение работать с Яндекс Метрика</a:t>
            </a:r>
          </a:p>
          <a:p>
            <a:pPr marL="171450" indent="-171450">
              <a:buFontTx/>
              <a:buChar char="-"/>
            </a:pPr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Работа с программами</a:t>
            </a:r>
            <a:r>
              <a:rPr lang="ru-RU" sz="1050" dirty="0">
                <a:latin typeface="Gotham Light" pitchFamily="50" charset="0"/>
                <a:cs typeface="Gotham Light" pitchFamily="50" charset="0"/>
              </a:rPr>
              <a:t>:</a:t>
            </a:r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 </a:t>
            </a:r>
          </a:p>
          <a:p>
            <a:r>
              <a:rPr lang="en-US" sz="1050" dirty="0" smtClean="0">
                <a:latin typeface="Gotham Light" pitchFamily="50" charset="0"/>
                <a:cs typeface="Gotham Light" pitchFamily="50" charset="0"/>
              </a:rPr>
              <a:t>Adobe Illustrator, Abode Photoshop, Power Point</a:t>
            </a:r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, </a:t>
            </a:r>
            <a:r>
              <a:rPr lang="en-US" sz="1050" dirty="0" smtClean="0">
                <a:latin typeface="Gotham Light" pitchFamily="50" charset="0"/>
                <a:cs typeface="Gotham Light" pitchFamily="50" charset="0"/>
              </a:rPr>
              <a:t>Tilda</a:t>
            </a:r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, </a:t>
            </a:r>
            <a:r>
              <a:rPr lang="en-US" sz="1050" dirty="0" err="1" smtClean="0">
                <a:latin typeface="Gotham Light" pitchFamily="50" charset="0"/>
                <a:cs typeface="Gotham Light" pitchFamily="50" charset="0"/>
              </a:rPr>
              <a:t>Behance</a:t>
            </a:r>
            <a:endParaRPr lang="ru-RU" sz="1050" dirty="0"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1917045" y="7842556"/>
            <a:ext cx="215459" cy="183324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57150">
                <a:noFill/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3697" y="7806887"/>
            <a:ext cx="43636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Gotham Narrow Medium" pitchFamily="50" charset="0"/>
                <a:cs typeface="Gotham Narrow Medium" pitchFamily="50" charset="0"/>
              </a:rPr>
              <a:t>Умения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Способность работать в команде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Стремлюсь к профессиональному росту, 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ответственно подхожу к поставленным заданиям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Слежу за современными трендами в дизайне и 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стараюсь постоянно прокачивать свои навыки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На данный момент изучаю тенденции в дизайне интерьера </a:t>
            </a:r>
          </a:p>
          <a:p>
            <a:r>
              <a:rPr lang="ru-RU" sz="1050" dirty="0" smtClean="0">
                <a:latin typeface="Gotham Light" pitchFamily="50" charset="0"/>
                <a:cs typeface="Gotham Light" pitchFamily="50" charset="0"/>
              </a:rPr>
              <a:t>мест общественного питания (рестораны, кафе)</a:t>
            </a:r>
            <a:endParaRPr lang="ru-RU" sz="1050" dirty="0"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27" y="6888592"/>
            <a:ext cx="1175447" cy="117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0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1490</TotalTime>
  <Words>287</Words>
  <Application>Microsoft Office PowerPoint</Application>
  <PresentationFormat>Лист A4 (210x297 мм)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Malgun Gothic</vt:lpstr>
      <vt:lpstr>Malgun Gothic Semilight</vt:lpstr>
      <vt:lpstr>Arial</vt:lpstr>
      <vt:lpstr>Calibri</vt:lpstr>
      <vt:lpstr>Calibri Light</vt:lpstr>
      <vt:lpstr>Gotham ExtraLight</vt:lpstr>
      <vt:lpstr>Gotham Light</vt:lpstr>
      <vt:lpstr>Gotham Narrow Medium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</dc:creator>
  <cp:lastModifiedBy>Administrator</cp:lastModifiedBy>
  <cp:revision>68</cp:revision>
  <cp:lastPrinted>2023-02-02T10:58:47Z</cp:lastPrinted>
  <dcterms:created xsi:type="dcterms:W3CDTF">2023-01-31T03:41:11Z</dcterms:created>
  <dcterms:modified xsi:type="dcterms:W3CDTF">2023-02-22T05:39:07Z</dcterms:modified>
</cp:coreProperties>
</file>